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71" r:id="rId2"/>
    <p:sldId id="301" r:id="rId3"/>
    <p:sldId id="4508" r:id="rId4"/>
    <p:sldId id="4509" r:id="rId5"/>
    <p:sldId id="4510" r:id="rId6"/>
    <p:sldId id="4511" r:id="rId7"/>
  </p:sldIdLst>
  <p:sldSz cx="12192000" cy="6858000"/>
  <p:notesSz cx="6888163" cy="10017125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403" autoAdjust="0"/>
    <p:restoredTop sz="95118" autoAdjust="0"/>
  </p:normalViewPr>
  <p:slideViewPr>
    <p:cSldViewPr snapToGrid="0">
      <p:cViewPr varScale="1">
        <p:scale>
          <a:sx n="81" d="100"/>
          <a:sy n="81" d="100"/>
        </p:scale>
        <p:origin x="52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05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4871" cy="502596"/>
          </a:xfrm>
          <a:prstGeom prst="rect">
            <a:avLst/>
          </a:prstGeom>
        </p:spPr>
        <p:txBody>
          <a:bodyPr vert="horz" lIns="96597" tIns="48299" rIns="96597" bIns="48299" rtlCol="0"/>
          <a:lstStyle>
            <a:lvl1pPr algn="l">
              <a:defRPr sz="1300"/>
            </a:lvl1pPr>
          </a:lstStyle>
          <a:p>
            <a:endParaRPr lang="es-CO" dirty="0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901698" y="0"/>
            <a:ext cx="2984871" cy="502596"/>
          </a:xfrm>
          <a:prstGeom prst="rect">
            <a:avLst/>
          </a:prstGeom>
        </p:spPr>
        <p:txBody>
          <a:bodyPr vert="horz" lIns="96597" tIns="48299" rIns="96597" bIns="48299" rtlCol="0"/>
          <a:lstStyle>
            <a:lvl1pPr algn="r">
              <a:defRPr sz="1300"/>
            </a:lvl1pPr>
          </a:lstStyle>
          <a:p>
            <a:fld id="{DCD941BA-C545-47EE-AA40-875087457BCC}" type="datetimeFigureOut">
              <a:rPr lang="es-CO" smtClean="0"/>
              <a:t>1/06/2021</a:t>
            </a:fld>
            <a:endParaRPr lang="es-CO" dirty="0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441325" y="1252538"/>
            <a:ext cx="6005513" cy="33797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597" tIns="48299" rIns="96597" bIns="48299" rtlCol="0" anchor="ctr"/>
          <a:lstStyle/>
          <a:p>
            <a:endParaRPr lang="es-CO" dirty="0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8817" y="4820741"/>
            <a:ext cx="5510530" cy="3944243"/>
          </a:xfrm>
          <a:prstGeom prst="rect">
            <a:avLst/>
          </a:prstGeom>
        </p:spPr>
        <p:txBody>
          <a:bodyPr vert="horz" lIns="96597" tIns="48299" rIns="96597" bIns="48299" rtlCol="0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9514531"/>
            <a:ext cx="2984871" cy="502595"/>
          </a:xfrm>
          <a:prstGeom prst="rect">
            <a:avLst/>
          </a:prstGeom>
        </p:spPr>
        <p:txBody>
          <a:bodyPr vert="horz" lIns="96597" tIns="48299" rIns="96597" bIns="48299" rtlCol="0" anchor="b"/>
          <a:lstStyle>
            <a:lvl1pPr algn="l">
              <a:defRPr sz="1300"/>
            </a:lvl1pPr>
          </a:lstStyle>
          <a:p>
            <a:endParaRPr lang="es-CO" dirty="0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901698" y="9514531"/>
            <a:ext cx="2984871" cy="502595"/>
          </a:xfrm>
          <a:prstGeom prst="rect">
            <a:avLst/>
          </a:prstGeom>
        </p:spPr>
        <p:txBody>
          <a:bodyPr vert="horz" lIns="96597" tIns="48299" rIns="96597" bIns="48299" rtlCol="0" anchor="b"/>
          <a:lstStyle>
            <a:lvl1pPr algn="r">
              <a:defRPr sz="1300"/>
            </a:lvl1pPr>
          </a:lstStyle>
          <a:p>
            <a:fld id="{96F1F6B2-A798-4902-A9E9-FC0D8832D879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27652964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B8190CD-DD4F-40DA-AC3B-7CCAABC5C7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A912B9B6-2D24-4767-80FA-4B616904D11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7C7DF05-7F73-445D-8C87-99A9793129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8A5DA0-BC59-4570-A70C-6F5A10993864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E2E2F26-A262-49AD-B46F-39946118CD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CC8CE26-61CB-4032-96FD-F6A009E3F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887877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115214D-2913-4BB4-A840-9CB648F960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8E39A55C-85A2-44CA-9E43-8EB4D1619CA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ABD307C-75F3-49FB-BD62-4C1AB13C28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D7E6A-9214-4869-AD80-FDF8DDF0CAFD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542AB9A1-7E0C-4952-894D-3627CDF9BC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CCA9FB0-F5D3-409D-9369-772A2BCD11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2616659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AE5402B4-10EF-43A8-B2A9-DA0E97540D6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40274E07-7940-463D-BD83-B47232CB0FE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8DF76865-2591-4EA1-9A8D-A4FD950545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4C6299-AC7A-4D23-BFB0-294F4BBF8125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5A98D1BC-4E26-4693-8FB2-96E35A2B51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58048406-0B7B-4BA8-BE92-0F03C64640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16807456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52DA81A-1FEA-4C50-B1FC-533971645E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9314122C-7620-4119-97E3-1F737E7300D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5493A6E-DEA6-434A-93A5-4BB4D9AC63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2CBC25-ADCF-4DF0-A957-F2935095DDF7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7A4813A-52FF-4757-B085-B4D2E5C0FE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326886D2-4595-4B72-92B7-21775DBD1A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15978117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28AFC2F-30E1-4B30-8C33-0B7C874FF6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838AE0DC-058C-406C-AEA9-09ACA3B202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F894F226-4D2C-4EDD-8C13-F270DE01E5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5763A9-1B13-4BA9-AC16-803C4DA97661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920DAC7E-99FB-4B59-9493-47F11AD37D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1BB1874-1958-42F4-8581-ECD99D8ED8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30602621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02866EB-414E-41E9-BB5A-8FF93DF909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A0FABAC0-0129-47CF-B7CC-F5451A5C165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33996B12-4A4D-4E6F-A6A9-7E1FAF15DCD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088445F0-138C-4E65-A5FE-E22DF6A8BE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4299-4B90-447C-B3FE-98BE1882D7F1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D8AF70D4-D120-4CA3-8A3F-01501B9C39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0407A958-87B2-467C-B004-09BCBBF68E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42429761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ABDF7CA-A474-41D2-8714-8930FC5DE5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DF817A97-22A4-4799-A559-B14703EE44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DE309FB8-2D6E-4808-B1C3-F865E7446B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E65F0849-C95B-494E-9F81-77801F42019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1667B7C2-34E6-4E95-AC09-FE3B65F6A4F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2F373660-6CDE-4BFC-8FB8-1A276DB967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8283D9-3073-46F1-BAF4-C737BEDD295A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EB75CD80-31B6-43E4-A7E9-4AE5B1B18C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56B6B54B-B791-442E-BA3E-977F592997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462524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B07608C-0A58-45F2-BBF5-2B9FD5E900A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68F4BD7B-9E26-4635-A77E-EA8158149C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6A468-D8B1-49DB-88D3-A0D49F8B8DBD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D621CB90-430C-4B4D-8EAD-6A42EB6F66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DDB2B976-3D53-4126-BBB5-063B5DF8AA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5749619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C4D8A138-B9AD-4C4B-BA04-251BDC89F4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5FC8E5-42D9-4060-BEFA-2F1ADDF07429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B43357E2-090C-4CE3-B290-06CCD011C0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8518E8C4-32BE-4B3A-AA3C-629E945FB9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19403611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6414076-825A-4140-909F-CBB2625693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BDA5C12-D5E2-4A80-BA26-A46A424488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04AF7524-3796-4C87-89A0-2D4B31DCCB5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E0ED5122-968A-417E-B082-9816D58E46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C85F70-8AD8-4B39-B5DC-94877FA7BAE7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614FE5BC-975C-456A-BDF5-866FE30C7D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2AD7CCEE-9EED-41B7-9E07-A51E52E85B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32617045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04F201F-5284-4154-949E-452AB64683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8FB846F3-CF6F-494B-94ED-CA59F64D5FE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 dirty="0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57BA94CF-4327-4F89-AE13-7D32FCA1EC6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92C03761-7B00-4C6B-962F-A466797004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F5F21-8BBA-40C0-A526-7A96D67E14D0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8D6380AC-A679-4FE5-8A4B-AB191A309A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5659E402-8A9A-4091-B4D7-BBC30739AD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332892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A8CAEA12-5888-4559-91C7-8E3A3A0597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58CBA700-1620-4CF4-A7EA-4A2E2CBA00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26DB055-60D3-4678-98AF-E57A676CDBA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F5F710-F26C-4234-BA1E-7544243BD9CF}" type="datetime1">
              <a:rPr lang="es-CO" smtClean="0"/>
              <a:t>1/06/2021</a:t>
            </a:fld>
            <a:endParaRPr lang="es-CO" dirty="0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D0792E99-5109-44AB-B6C5-D5424ABCBBA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 dirty="0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E630540-B8DC-4AE5-81E9-2343238920C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AC3F8C-406E-4CDF-9647-5B47E4E5AADE}" type="slidenum">
              <a:rPr lang="es-CO" smtClean="0"/>
              <a:t>‹Nº›</a:t>
            </a:fld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1385231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ángulo 4">
            <a:extLst>
              <a:ext uri="{FF2B5EF4-FFF2-40B4-BE49-F238E27FC236}">
                <a16:creationId xmlns:a16="http://schemas.microsoft.com/office/drawing/2014/main" id="{E8C7B91C-0B63-4B4E-ACE5-A7F0DD42BF63}"/>
              </a:ext>
            </a:extLst>
          </p:cNvPr>
          <p:cNvSpPr/>
          <p:nvPr/>
        </p:nvSpPr>
        <p:spPr>
          <a:xfrm>
            <a:off x="265559" y="3963544"/>
            <a:ext cx="11423374" cy="48381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>
              <a:spcBef>
                <a:spcPts val="200"/>
              </a:spcBef>
              <a:spcAft>
                <a:spcPts val="200"/>
              </a:spcAft>
            </a:pPr>
            <a:r>
              <a:rPr lang="es-CO" sz="2400" b="1" dirty="0">
                <a:solidFill>
                  <a:schemeClr val="tx1"/>
                </a:solidFill>
              </a:rPr>
              <a:t>Oficina de Planeación y Finanzas</a:t>
            </a:r>
          </a:p>
          <a:p>
            <a:pPr algn="ctr">
              <a:spcBef>
                <a:spcPts val="200"/>
              </a:spcBef>
              <a:spcAft>
                <a:spcPts val="200"/>
              </a:spcAft>
            </a:pPr>
            <a:endParaRPr lang="es-CO" sz="2400" b="1" dirty="0">
              <a:solidFill>
                <a:schemeClr val="tx1"/>
              </a:solidFill>
            </a:endParaRPr>
          </a:p>
          <a:p>
            <a:pPr algn="ctr">
              <a:spcBef>
                <a:spcPts val="200"/>
              </a:spcBef>
              <a:spcAft>
                <a:spcPts val="200"/>
              </a:spcAft>
            </a:pPr>
            <a:r>
              <a:rPr lang="es-CO" sz="2400" b="1" dirty="0">
                <a:solidFill>
                  <a:schemeClr val="tx1"/>
                </a:solidFill>
              </a:rPr>
              <a:t>Ministerio de Educación Nacional</a:t>
            </a:r>
          </a:p>
        </p:txBody>
      </p:sp>
      <p:sp>
        <p:nvSpPr>
          <p:cNvPr id="2" name="Rectángulo: esquinas redondeadas 1">
            <a:extLst>
              <a:ext uri="{FF2B5EF4-FFF2-40B4-BE49-F238E27FC236}">
                <a16:creationId xmlns:a16="http://schemas.microsoft.com/office/drawing/2014/main" id="{2DBDC0CA-3596-4EB4-96F4-80F4940EB025}"/>
              </a:ext>
            </a:extLst>
          </p:cNvPr>
          <p:cNvSpPr/>
          <p:nvPr/>
        </p:nvSpPr>
        <p:spPr>
          <a:xfrm>
            <a:off x="1184750" y="1104405"/>
            <a:ext cx="9584992" cy="935082"/>
          </a:xfrm>
          <a:prstGeom prst="roundRect">
            <a:avLst/>
          </a:prstGeom>
          <a:ln>
            <a:solidFill>
              <a:schemeClr val="accent2">
                <a:lumMod val="60000"/>
                <a:lumOff val="40000"/>
              </a:schemeClr>
            </a:solidFill>
          </a:ln>
          <a:effectLst>
            <a:glow rad="101600">
              <a:schemeClr val="accent3">
                <a:satMod val="175000"/>
                <a:alpha val="40000"/>
              </a:schemeClr>
            </a:glow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spcBef>
                <a:spcPts val="600"/>
              </a:spcBef>
              <a:spcAft>
                <a:spcPts val="600"/>
              </a:spcAft>
            </a:pPr>
            <a:r>
              <a:rPr lang="es-CO" sz="3200" dirty="0"/>
              <a:t>Indicadores de eficiencia interna 2018 - 2020</a:t>
            </a:r>
          </a:p>
        </p:txBody>
      </p:sp>
      <p:sp>
        <p:nvSpPr>
          <p:cNvPr id="6" name="CuadroTexto 5">
            <a:extLst>
              <a:ext uri="{FF2B5EF4-FFF2-40B4-BE49-F238E27FC236}">
                <a16:creationId xmlns:a16="http://schemas.microsoft.com/office/drawing/2014/main" id="{F0243F33-9995-4DCE-8200-C63717A770F3}"/>
              </a:ext>
            </a:extLst>
          </p:cNvPr>
          <p:cNvSpPr txBox="1"/>
          <p:nvPr/>
        </p:nvSpPr>
        <p:spPr>
          <a:xfrm>
            <a:off x="3047011" y="6040096"/>
            <a:ext cx="6097978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spcBef>
                <a:spcPts val="600"/>
              </a:spcBef>
              <a:spcAft>
                <a:spcPts val="600"/>
              </a:spcAft>
            </a:pPr>
            <a:r>
              <a:rPr lang="es-CO" sz="2000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Junio 01 de 2021</a:t>
            </a:r>
          </a:p>
        </p:txBody>
      </p:sp>
    </p:spTree>
    <p:extLst>
      <p:ext uri="{BB962C8B-B14F-4D97-AF65-F5344CB8AC3E}">
        <p14:creationId xmlns:p14="http://schemas.microsoft.com/office/powerpoint/2010/main" val="111402416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3">
            <a:extLst>
              <a:ext uri="{FF2B5EF4-FFF2-40B4-BE49-F238E27FC236}">
                <a16:creationId xmlns:a16="http://schemas.microsoft.com/office/drawing/2014/main" id="{882C8461-9E70-403C-B9BD-24C8345CE583}"/>
              </a:ext>
            </a:extLst>
          </p:cNvPr>
          <p:cNvSpPr/>
          <p:nvPr/>
        </p:nvSpPr>
        <p:spPr>
          <a:xfrm>
            <a:off x="-1" y="0"/>
            <a:ext cx="12192000" cy="90802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2800" b="1" dirty="0">
                <a:solidFill>
                  <a:schemeClr val="bg1"/>
                </a:solidFill>
              </a:rPr>
              <a:t>Indicadores de eficiencia interna – Consideraciones metodológicas</a:t>
            </a:r>
            <a:endParaRPr lang="es-CO" sz="2800" u="sng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CuadroTexto 7">
            <a:extLst>
              <a:ext uri="{FF2B5EF4-FFF2-40B4-BE49-F238E27FC236}">
                <a16:creationId xmlns:a16="http://schemas.microsoft.com/office/drawing/2014/main" id="{137A47D4-B003-45FB-B1BD-F35315E675F3}"/>
              </a:ext>
            </a:extLst>
          </p:cNvPr>
          <p:cNvSpPr txBox="1"/>
          <p:nvPr/>
        </p:nvSpPr>
        <p:spPr>
          <a:xfrm>
            <a:off x="147452" y="1431164"/>
            <a:ext cx="336764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Fórmula de cálculo:</a:t>
            </a:r>
          </a:p>
        </p:txBody>
      </p:sp>
      <p:sp>
        <p:nvSpPr>
          <p:cNvPr id="9" name="Flecha: a la derecha 8">
            <a:extLst>
              <a:ext uri="{FF2B5EF4-FFF2-40B4-BE49-F238E27FC236}">
                <a16:creationId xmlns:a16="http://schemas.microsoft.com/office/drawing/2014/main" id="{84BE129E-203B-40C1-AF25-5F3275C2069C}"/>
              </a:ext>
            </a:extLst>
          </p:cNvPr>
          <p:cNvSpPr/>
          <p:nvPr/>
        </p:nvSpPr>
        <p:spPr>
          <a:xfrm>
            <a:off x="3164775" y="2373728"/>
            <a:ext cx="570016" cy="38001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10" name="CuadroTexto 9">
            <a:extLst>
              <a:ext uri="{FF2B5EF4-FFF2-40B4-BE49-F238E27FC236}">
                <a16:creationId xmlns:a16="http://schemas.microsoft.com/office/drawing/2014/main" id="{B8E5B90A-CAAB-404C-8927-61850A44E85F}"/>
              </a:ext>
            </a:extLst>
          </p:cNvPr>
          <p:cNvSpPr txBox="1"/>
          <p:nvPr/>
        </p:nvSpPr>
        <p:spPr>
          <a:xfrm>
            <a:off x="4239494" y="1920648"/>
            <a:ext cx="7991107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Superan los criterios de promoción escolar (aprueban) </a:t>
            </a:r>
          </a:p>
        </p:txBody>
      </p:sp>
      <p:sp>
        <p:nvSpPr>
          <p:cNvPr id="12" name="CuadroTexto 11">
            <a:extLst>
              <a:ext uri="{FF2B5EF4-FFF2-40B4-BE49-F238E27FC236}">
                <a16:creationId xmlns:a16="http://schemas.microsoft.com/office/drawing/2014/main" id="{D6CE645E-4EE3-4446-8411-C24AFDFAD5D0}"/>
              </a:ext>
            </a:extLst>
          </p:cNvPr>
          <p:cNvSpPr txBox="1"/>
          <p:nvPr/>
        </p:nvSpPr>
        <p:spPr>
          <a:xfrm>
            <a:off x="258290" y="1902014"/>
            <a:ext cx="2841170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450850" lvl="1" indent="-368300">
              <a:buFont typeface="Wingdings" panose="05000000000000000000" pitchFamily="2" charset="2"/>
              <a:buChar char="ü"/>
            </a:pPr>
            <a:r>
              <a:rPr lang="es-CO" sz="2000" dirty="0">
                <a:solidFill>
                  <a:srgbClr val="000000"/>
                </a:solidFill>
                <a:latin typeface="Calibri" panose="020F0502020204030204" pitchFamily="34" charset="0"/>
              </a:rPr>
              <a:t>Tasa de aprobación</a:t>
            </a:r>
          </a:p>
          <a:p>
            <a:pPr marL="450850" lvl="1" indent="-368300">
              <a:buFont typeface="Wingdings" panose="05000000000000000000" pitchFamily="2" charset="2"/>
              <a:buChar char="ü"/>
            </a:pPr>
            <a:r>
              <a:rPr lang="es-CO" sz="2000" dirty="0">
                <a:solidFill>
                  <a:srgbClr val="000000"/>
                </a:solidFill>
                <a:latin typeface="Calibri" panose="020F0502020204030204" pitchFamily="34" charset="0"/>
              </a:rPr>
              <a:t>Tasa de reprobación</a:t>
            </a:r>
          </a:p>
          <a:p>
            <a:pPr marL="450850" lvl="1" indent="-368300">
              <a:buFont typeface="Wingdings" panose="05000000000000000000" pitchFamily="2" charset="2"/>
              <a:buChar char="ü"/>
            </a:pPr>
            <a:r>
              <a:rPr lang="es-CO" sz="2000" dirty="0">
                <a:solidFill>
                  <a:srgbClr val="000000"/>
                </a:solidFill>
                <a:latin typeface="Calibri" panose="020F0502020204030204" pitchFamily="34" charset="0"/>
              </a:rPr>
              <a:t>Tasa de deserción</a:t>
            </a:r>
          </a:p>
          <a:p>
            <a:pPr marL="450850" lvl="1" indent="-368300">
              <a:buFont typeface="Wingdings" panose="05000000000000000000" pitchFamily="2" charset="2"/>
              <a:buChar char="ü"/>
            </a:pPr>
            <a:r>
              <a:rPr lang="es-CO" sz="2000" dirty="0">
                <a:solidFill>
                  <a:srgbClr val="000000"/>
                </a:solidFill>
                <a:latin typeface="Calibri" panose="020F0502020204030204" pitchFamily="34" charset="0"/>
              </a:rPr>
              <a:t>Tasa de repitencia </a:t>
            </a:r>
            <a:endParaRPr lang="es-CO" sz="2000" dirty="0"/>
          </a:p>
        </p:txBody>
      </p:sp>
      <p:sp>
        <p:nvSpPr>
          <p:cNvPr id="13" name="CuadroTexto 12">
            <a:extLst>
              <a:ext uri="{FF2B5EF4-FFF2-40B4-BE49-F238E27FC236}">
                <a16:creationId xmlns:a16="http://schemas.microsoft.com/office/drawing/2014/main" id="{835868D0-3109-422C-AF9D-51AD1B83AE9E}"/>
              </a:ext>
            </a:extLst>
          </p:cNvPr>
          <p:cNvSpPr txBox="1"/>
          <p:nvPr/>
        </p:nvSpPr>
        <p:spPr>
          <a:xfrm>
            <a:off x="95497" y="3732302"/>
            <a:ext cx="336764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Filtros:</a:t>
            </a:r>
          </a:p>
        </p:txBody>
      </p:sp>
      <p:sp>
        <p:nvSpPr>
          <p:cNvPr id="14" name="CuadroTexto 13">
            <a:extLst>
              <a:ext uri="{FF2B5EF4-FFF2-40B4-BE49-F238E27FC236}">
                <a16:creationId xmlns:a16="http://schemas.microsoft.com/office/drawing/2014/main" id="{E25E60C7-1254-4C97-AA8C-358D7E6AEFBF}"/>
              </a:ext>
            </a:extLst>
          </p:cNvPr>
          <p:cNvSpPr txBox="1"/>
          <p:nvPr/>
        </p:nvSpPr>
        <p:spPr>
          <a:xfrm>
            <a:off x="4239493" y="2236355"/>
            <a:ext cx="8300851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No superan los criterios de promoción escolar (reprueban) </a:t>
            </a:r>
          </a:p>
        </p:txBody>
      </p:sp>
      <p:sp>
        <p:nvSpPr>
          <p:cNvPr id="15" name="CuadroTexto 14">
            <a:extLst>
              <a:ext uri="{FF2B5EF4-FFF2-40B4-BE49-F238E27FC236}">
                <a16:creationId xmlns:a16="http://schemas.microsoft.com/office/drawing/2014/main" id="{9CB96CF0-7BB0-4ABE-BF40-D17E91312368}"/>
              </a:ext>
            </a:extLst>
          </p:cNvPr>
          <p:cNvSpPr txBox="1"/>
          <p:nvPr/>
        </p:nvSpPr>
        <p:spPr>
          <a:xfrm>
            <a:off x="95497" y="4973251"/>
            <a:ext cx="336764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Fuente:</a:t>
            </a:r>
          </a:p>
        </p:txBody>
      </p:sp>
      <p:sp>
        <p:nvSpPr>
          <p:cNvPr id="17" name="CuadroTexto 16">
            <a:extLst>
              <a:ext uri="{FF2B5EF4-FFF2-40B4-BE49-F238E27FC236}">
                <a16:creationId xmlns:a16="http://schemas.microsoft.com/office/drawing/2014/main" id="{8AD8BB01-ABC3-455A-969F-0DC65F2A1E95}"/>
              </a:ext>
            </a:extLst>
          </p:cNvPr>
          <p:cNvSpPr txBox="1"/>
          <p:nvPr/>
        </p:nvSpPr>
        <p:spPr>
          <a:xfrm>
            <a:off x="4239493" y="2528312"/>
            <a:ext cx="8300851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s-ES_tradnl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I</a:t>
            </a:r>
            <a:r>
              <a:rPr lang="es-ES_tradnl" sz="18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nterrumpen sus estudios o se desvinculan del sistema (desertan)</a:t>
            </a:r>
            <a:endParaRPr lang="es-MX" dirty="0">
              <a:solidFill>
                <a:srgbClr val="000000"/>
              </a:solidFill>
              <a:latin typeface="Calibri" panose="020F0502020204030204" pitchFamily="34" charset="0"/>
            </a:endParaRPr>
          </a:p>
        </p:txBody>
      </p:sp>
      <p:sp>
        <p:nvSpPr>
          <p:cNvPr id="18" name="CuadroTexto 17">
            <a:extLst>
              <a:ext uri="{FF2B5EF4-FFF2-40B4-BE49-F238E27FC236}">
                <a16:creationId xmlns:a16="http://schemas.microsoft.com/office/drawing/2014/main" id="{3DC1FD60-B2D4-475C-830F-3A563B5400EF}"/>
              </a:ext>
            </a:extLst>
          </p:cNvPr>
          <p:cNvSpPr txBox="1"/>
          <p:nvPr/>
        </p:nvSpPr>
        <p:spPr>
          <a:xfrm>
            <a:off x="4239494" y="1489074"/>
            <a:ext cx="7991107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s-MX" u="sng" dirty="0">
                <a:solidFill>
                  <a:srgbClr val="000000"/>
                </a:solidFill>
                <a:latin typeface="Calibri" panose="020F0502020204030204" pitchFamily="34" charset="0"/>
              </a:rPr>
              <a:t>Número de estudiantes que</a:t>
            </a: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:</a:t>
            </a:r>
          </a:p>
        </p:txBody>
      </p:sp>
      <p:sp>
        <p:nvSpPr>
          <p:cNvPr id="19" name="CuadroTexto 18">
            <a:extLst>
              <a:ext uri="{FF2B5EF4-FFF2-40B4-BE49-F238E27FC236}">
                <a16:creationId xmlns:a16="http://schemas.microsoft.com/office/drawing/2014/main" id="{25C356C6-BA5B-4998-88A3-9B13BD513A41}"/>
              </a:ext>
            </a:extLst>
          </p:cNvPr>
          <p:cNvSpPr txBox="1"/>
          <p:nvPr/>
        </p:nvSpPr>
        <p:spPr>
          <a:xfrm>
            <a:off x="4239492" y="2844019"/>
            <a:ext cx="8300851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s-ES_tradnl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Repiten año</a:t>
            </a:r>
            <a:r>
              <a:rPr lang="es-ES_tradnl" sz="1800" dirty="0">
                <a:effectLst/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 (repitentes)</a:t>
            </a:r>
            <a:endParaRPr lang="es-MX" dirty="0">
              <a:solidFill>
                <a:srgbClr val="000000"/>
              </a:solidFill>
              <a:latin typeface="Calibri" panose="020F0502020204030204" pitchFamily="34" charset="0"/>
            </a:endParaRPr>
          </a:p>
        </p:txBody>
      </p:sp>
      <p:cxnSp>
        <p:nvCxnSpPr>
          <p:cNvPr id="21" name="Conector recto 20">
            <a:extLst>
              <a:ext uri="{FF2B5EF4-FFF2-40B4-BE49-F238E27FC236}">
                <a16:creationId xmlns:a16="http://schemas.microsoft.com/office/drawing/2014/main" id="{2078FCF7-1E62-4601-BB40-A89E2B6DBB1A}"/>
              </a:ext>
            </a:extLst>
          </p:cNvPr>
          <p:cNvCxnSpPr/>
          <p:nvPr/>
        </p:nvCxnSpPr>
        <p:spPr>
          <a:xfrm>
            <a:off x="4174179" y="3268092"/>
            <a:ext cx="694800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CuadroTexto 21">
            <a:extLst>
              <a:ext uri="{FF2B5EF4-FFF2-40B4-BE49-F238E27FC236}">
                <a16:creationId xmlns:a16="http://schemas.microsoft.com/office/drawing/2014/main" id="{93515361-EF3B-4ACB-8834-B41725F48445}"/>
              </a:ext>
            </a:extLst>
          </p:cNvPr>
          <p:cNvSpPr txBox="1"/>
          <p:nvPr/>
        </p:nvSpPr>
        <p:spPr>
          <a:xfrm>
            <a:off x="4239494" y="3286211"/>
            <a:ext cx="1294408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Matrícula</a:t>
            </a:r>
          </a:p>
        </p:txBody>
      </p:sp>
      <p:sp>
        <p:nvSpPr>
          <p:cNvPr id="23" name="Signo de multiplicación 22">
            <a:extLst>
              <a:ext uri="{FF2B5EF4-FFF2-40B4-BE49-F238E27FC236}">
                <a16:creationId xmlns:a16="http://schemas.microsoft.com/office/drawing/2014/main" id="{075C61DE-A97F-425B-A811-7EA1D060A40F}"/>
              </a:ext>
            </a:extLst>
          </p:cNvPr>
          <p:cNvSpPr/>
          <p:nvPr/>
        </p:nvSpPr>
        <p:spPr>
          <a:xfrm>
            <a:off x="11196867" y="3123211"/>
            <a:ext cx="195005" cy="243670"/>
          </a:xfrm>
          <a:prstGeom prst="mathMultiply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O" dirty="0"/>
          </a:p>
        </p:txBody>
      </p:sp>
      <p:sp>
        <p:nvSpPr>
          <p:cNvPr id="24" name="CuadroTexto 23">
            <a:extLst>
              <a:ext uri="{FF2B5EF4-FFF2-40B4-BE49-F238E27FC236}">
                <a16:creationId xmlns:a16="http://schemas.microsoft.com/office/drawing/2014/main" id="{D506155B-273D-4440-BC3A-49C6C8D80C4B}"/>
              </a:ext>
            </a:extLst>
          </p:cNvPr>
          <p:cNvSpPr txBox="1"/>
          <p:nvPr/>
        </p:nvSpPr>
        <p:spPr>
          <a:xfrm>
            <a:off x="11391872" y="3059046"/>
            <a:ext cx="631368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100</a:t>
            </a:r>
          </a:p>
        </p:txBody>
      </p:sp>
      <p:sp>
        <p:nvSpPr>
          <p:cNvPr id="25" name="CuadroTexto 24">
            <a:extLst>
              <a:ext uri="{FF2B5EF4-FFF2-40B4-BE49-F238E27FC236}">
                <a16:creationId xmlns:a16="http://schemas.microsoft.com/office/drawing/2014/main" id="{3BD4BCE8-3D10-46A9-9E9B-650B355EC97C}"/>
              </a:ext>
            </a:extLst>
          </p:cNvPr>
          <p:cNvSpPr txBox="1"/>
          <p:nvPr/>
        </p:nvSpPr>
        <p:spPr>
          <a:xfrm>
            <a:off x="258290" y="4090783"/>
            <a:ext cx="11640786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300"/>
              </a:spcBef>
              <a:spcAft>
                <a:spcPts val="300"/>
              </a:spcAft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Estudiantes matriculados en los grados 0° a 11° (incluye Aceleración para el Aprendizaje) sin considerar a los estudiantes cuyo motivo de retiro fue el de “fallecimiento” (no aplica para repitencia). </a:t>
            </a:r>
          </a:p>
        </p:txBody>
      </p:sp>
      <p:sp>
        <p:nvSpPr>
          <p:cNvPr id="27" name="CuadroTexto 26">
            <a:extLst>
              <a:ext uri="{FF2B5EF4-FFF2-40B4-BE49-F238E27FC236}">
                <a16:creationId xmlns:a16="http://schemas.microsoft.com/office/drawing/2014/main" id="{90D377E5-8FD4-4F3D-9C08-13A944429720}"/>
              </a:ext>
            </a:extLst>
          </p:cNvPr>
          <p:cNvSpPr txBox="1"/>
          <p:nvPr/>
        </p:nvSpPr>
        <p:spPr>
          <a:xfrm>
            <a:off x="258290" y="5373361"/>
            <a:ext cx="1122514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es-CO"/>
            </a:defPPr>
            <a:lvl1pPr>
              <a:spcBef>
                <a:spcPts val="300"/>
              </a:spcBef>
              <a:spcAft>
                <a:spcPts val="300"/>
              </a:spcAft>
              <a:defRPr>
                <a:solidFill>
                  <a:srgbClr val="000000"/>
                </a:solidFill>
                <a:latin typeface="Calibri" panose="020F0502020204030204" pitchFamily="34" charset="0"/>
              </a:defRPr>
            </a:lvl1pPr>
          </a:lstStyle>
          <a:p>
            <a:r>
              <a:rPr lang="es-ES_tradnl" dirty="0"/>
              <a:t>Información reportada por los rectores de los establecimientos educativos en el SIMAT.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31449328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3">
            <a:extLst>
              <a:ext uri="{FF2B5EF4-FFF2-40B4-BE49-F238E27FC236}">
                <a16:creationId xmlns:a16="http://schemas.microsoft.com/office/drawing/2014/main" id="{882C8461-9E70-403C-B9BD-24C8345CE583}"/>
              </a:ext>
            </a:extLst>
          </p:cNvPr>
          <p:cNvSpPr/>
          <p:nvPr/>
        </p:nvSpPr>
        <p:spPr>
          <a:xfrm>
            <a:off x="-1" y="0"/>
            <a:ext cx="12192000" cy="90802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2800" b="1" dirty="0">
                <a:solidFill>
                  <a:schemeClr val="bg1"/>
                </a:solidFill>
              </a:rPr>
              <a:t>Aprobación, reprobación y deserción (2018 – 2020)</a:t>
            </a:r>
            <a:endParaRPr lang="es-CO" sz="2800" u="sng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" name="CuadroTexto 19">
            <a:extLst>
              <a:ext uri="{FF2B5EF4-FFF2-40B4-BE49-F238E27FC236}">
                <a16:creationId xmlns:a16="http://schemas.microsoft.com/office/drawing/2014/main" id="{C5AEC505-95DB-4AEE-BEF6-0C527FC22394}"/>
              </a:ext>
            </a:extLst>
          </p:cNvPr>
          <p:cNvSpPr txBox="1"/>
          <p:nvPr/>
        </p:nvSpPr>
        <p:spPr>
          <a:xfrm>
            <a:off x="147452" y="1003652"/>
            <a:ext cx="336764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Total:</a:t>
            </a:r>
          </a:p>
        </p:txBody>
      </p:sp>
      <p:sp>
        <p:nvSpPr>
          <p:cNvPr id="26" name="CuadroTexto 25">
            <a:extLst>
              <a:ext uri="{FF2B5EF4-FFF2-40B4-BE49-F238E27FC236}">
                <a16:creationId xmlns:a16="http://schemas.microsoft.com/office/drawing/2014/main" id="{1F2F7E11-EA34-4F8B-8A9B-ECB9552C0650}"/>
              </a:ext>
            </a:extLst>
          </p:cNvPr>
          <p:cNvSpPr txBox="1"/>
          <p:nvPr/>
        </p:nvSpPr>
        <p:spPr>
          <a:xfrm>
            <a:off x="147452" y="3192025"/>
            <a:ext cx="336764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Por sector:</a:t>
            </a:r>
          </a:p>
        </p:txBody>
      </p:sp>
      <p:graphicFrame>
        <p:nvGraphicFramePr>
          <p:cNvPr id="2" name="Tabla 2">
            <a:extLst>
              <a:ext uri="{FF2B5EF4-FFF2-40B4-BE49-F238E27FC236}">
                <a16:creationId xmlns:a16="http://schemas.microsoft.com/office/drawing/2014/main" id="{4B8813AA-A3DC-41DC-BB11-F2B7A958B85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266262"/>
              </p:ext>
            </p:extLst>
          </p:nvPr>
        </p:nvGraphicFramePr>
        <p:xfrm>
          <a:off x="486888" y="1501643"/>
          <a:ext cx="7024916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1335">
                  <a:extLst>
                    <a:ext uri="{9D8B030D-6E8A-4147-A177-3AD203B41FA5}">
                      <a16:colId xmlns:a16="http://schemas.microsoft.com/office/drawing/2014/main" val="4262286673"/>
                    </a:ext>
                  </a:extLst>
                </a:gridCol>
                <a:gridCol w="1304527">
                  <a:extLst>
                    <a:ext uri="{9D8B030D-6E8A-4147-A177-3AD203B41FA5}">
                      <a16:colId xmlns:a16="http://schemas.microsoft.com/office/drawing/2014/main" val="1223664600"/>
                    </a:ext>
                  </a:extLst>
                </a:gridCol>
                <a:gridCol w="1304527">
                  <a:extLst>
                    <a:ext uri="{9D8B030D-6E8A-4147-A177-3AD203B41FA5}">
                      <a16:colId xmlns:a16="http://schemas.microsoft.com/office/drawing/2014/main" val="98018130"/>
                    </a:ext>
                  </a:extLst>
                </a:gridCol>
                <a:gridCol w="1304527">
                  <a:extLst>
                    <a:ext uri="{9D8B030D-6E8A-4147-A177-3AD203B41FA5}">
                      <a16:colId xmlns:a16="http://schemas.microsoft.com/office/drawing/2014/main" val="409061981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s-C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2018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2019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2020 (pr)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310336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/>
                        <a:t>Tasa de aprobación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92,3%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92,0%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91,6%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514349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/>
                        <a:t>Tasa de reprobación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4,8%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5,0%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5,7%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1257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/>
                        <a:t>Tasa de deserción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2,8%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3,0%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2,7%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68309819"/>
                  </a:ext>
                </a:extLst>
              </a:tr>
            </a:tbl>
          </a:graphicData>
        </a:graphic>
      </p:graphicFrame>
      <p:pic>
        <p:nvPicPr>
          <p:cNvPr id="3" name="Imagen 2">
            <a:extLst>
              <a:ext uri="{FF2B5EF4-FFF2-40B4-BE49-F238E27FC236}">
                <a16:creationId xmlns:a16="http://schemas.microsoft.com/office/drawing/2014/main" id="{BC644614-0869-47A6-B7D0-1BC1A5060F0B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409" t="3703" r="1134" b="7796"/>
          <a:stretch/>
        </p:blipFill>
        <p:spPr>
          <a:xfrm>
            <a:off x="1209302" y="3571630"/>
            <a:ext cx="9773393" cy="31438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588689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3">
            <a:extLst>
              <a:ext uri="{FF2B5EF4-FFF2-40B4-BE49-F238E27FC236}">
                <a16:creationId xmlns:a16="http://schemas.microsoft.com/office/drawing/2014/main" id="{882C8461-9E70-403C-B9BD-24C8345CE583}"/>
              </a:ext>
            </a:extLst>
          </p:cNvPr>
          <p:cNvSpPr/>
          <p:nvPr/>
        </p:nvSpPr>
        <p:spPr>
          <a:xfrm>
            <a:off x="-1" y="0"/>
            <a:ext cx="12192000" cy="90802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2800" b="1" dirty="0">
                <a:solidFill>
                  <a:schemeClr val="bg1"/>
                </a:solidFill>
              </a:rPr>
              <a:t>Aprobación, reprobación y deserción (2020)</a:t>
            </a:r>
            <a:endParaRPr lang="es-CO" sz="2800" u="sng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" name="CuadroTexto 19">
            <a:extLst>
              <a:ext uri="{FF2B5EF4-FFF2-40B4-BE49-F238E27FC236}">
                <a16:creationId xmlns:a16="http://schemas.microsoft.com/office/drawing/2014/main" id="{C5AEC505-95DB-4AEE-BEF6-0C527FC22394}"/>
              </a:ext>
            </a:extLst>
          </p:cNvPr>
          <p:cNvSpPr txBox="1"/>
          <p:nvPr/>
        </p:nvSpPr>
        <p:spPr>
          <a:xfrm>
            <a:off x="147452" y="1003652"/>
            <a:ext cx="336764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Por nivel educativo:</a:t>
            </a:r>
          </a:p>
        </p:txBody>
      </p:sp>
      <p:sp>
        <p:nvSpPr>
          <p:cNvPr id="7" name="CuadroTexto 6">
            <a:extLst>
              <a:ext uri="{FF2B5EF4-FFF2-40B4-BE49-F238E27FC236}">
                <a16:creationId xmlns:a16="http://schemas.microsoft.com/office/drawing/2014/main" id="{4CBA963B-145D-4E07-9251-00612DDAEC55}"/>
              </a:ext>
            </a:extLst>
          </p:cNvPr>
          <p:cNvSpPr txBox="1"/>
          <p:nvPr/>
        </p:nvSpPr>
        <p:spPr>
          <a:xfrm>
            <a:off x="358734" y="1499386"/>
            <a:ext cx="11640786" cy="178510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Ø"/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La tasa de deserción oficial es inferior a la no oficial en transición (2,6% vs. 10,1%) y primaria (2,2% vs 3,8%). </a:t>
            </a:r>
          </a:p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Ø"/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En secundaria y media se observa el comportamiento contrario. </a:t>
            </a:r>
          </a:p>
          <a:p>
            <a:pPr marL="742950" lvl="1" indent="-285750">
              <a:spcBef>
                <a:spcPts val="300"/>
              </a:spcBef>
              <a:spcAft>
                <a:spcPts val="300"/>
              </a:spcAft>
              <a:buFont typeface="Calibri" panose="020F0502020204030204" pitchFamily="34" charset="0"/>
              <a:buChar char="‒"/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Secundaria: 2,7% oficial, 1,7% no oficial.</a:t>
            </a:r>
          </a:p>
          <a:p>
            <a:pPr marL="742950" lvl="1" indent="-285750">
              <a:spcBef>
                <a:spcPts val="300"/>
              </a:spcBef>
              <a:spcAft>
                <a:spcPts val="300"/>
              </a:spcAft>
              <a:buFont typeface="Calibri" panose="020F0502020204030204" pitchFamily="34" charset="0"/>
              <a:buChar char="‒"/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Media: 3,0% oficial, 1,0% no oficial. </a:t>
            </a:r>
          </a:p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Ø"/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En reprobación, la diferencia no oficial – oficial alcanza su máximo en secundaria (9,9% vs. 1,0%).</a:t>
            </a:r>
          </a:p>
        </p:txBody>
      </p:sp>
    </p:spTree>
    <p:extLst>
      <p:ext uri="{BB962C8B-B14F-4D97-AF65-F5344CB8AC3E}">
        <p14:creationId xmlns:p14="http://schemas.microsoft.com/office/powerpoint/2010/main" val="15318301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3">
            <a:extLst>
              <a:ext uri="{FF2B5EF4-FFF2-40B4-BE49-F238E27FC236}">
                <a16:creationId xmlns:a16="http://schemas.microsoft.com/office/drawing/2014/main" id="{882C8461-9E70-403C-B9BD-24C8345CE583}"/>
              </a:ext>
            </a:extLst>
          </p:cNvPr>
          <p:cNvSpPr/>
          <p:nvPr/>
        </p:nvSpPr>
        <p:spPr>
          <a:xfrm>
            <a:off x="-1" y="0"/>
            <a:ext cx="12192000" cy="90802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2800" b="1" dirty="0">
                <a:solidFill>
                  <a:schemeClr val="bg1"/>
                </a:solidFill>
              </a:rPr>
              <a:t>Repitencia</a:t>
            </a:r>
            <a:endParaRPr lang="es-CO" sz="2800" u="sng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" name="CuadroTexto 19">
            <a:extLst>
              <a:ext uri="{FF2B5EF4-FFF2-40B4-BE49-F238E27FC236}">
                <a16:creationId xmlns:a16="http://schemas.microsoft.com/office/drawing/2014/main" id="{C5AEC505-95DB-4AEE-BEF6-0C527FC22394}"/>
              </a:ext>
            </a:extLst>
          </p:cNvPr>
          <p:cNvSpPr txBox="1"/>
          <p:nvPr/>
        </p:nvSpPr>
        <p:spPr>
          <a:xfrm>
            <a:off x="147452" y="1003652"/>
            <a:ext cx="336764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Por sector y total:</a:t>
            </a:r>
          </a:p>
        </p:txBody>
      </p:sp>
      <p:graphicFrame>
        <p:nvGraphicFramePr>
          <p:cNvPr id="5" name="Tabla 2">
            <a:extLst>
              <a:ext uri="{FF2B5EF4-FFF2-40B4-BE49-F238E27FC236}">
                <a16:creationId xmlns:a16="http://schemas.microsoft.com/office/drawing/2014/main" id="{1DCB93F7-48F3-4CF5-BECB-33ABFE841A8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53539111"/>
              </p:ext>
            </p:extLst>
          </p:nvPr>
        </p:nvGraphicFramePr>
        <p:xfrm>
          <a:off x="486888" y="1501643"/>
          <a:ext cx="7024916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11335">
                  <a:extLst>
                    <a:ext uri="{9D8B030D-6E8A-4147-A177-3AD203B41FA5}">
                      <a16:colId xmlns:a16="http://schemas.microsoft.com/office/drawing/2014/main" val="4262286673"/>
                    </a:ext>
                  </a:extLst>
                </a:gridCol>
                <a:gridCol w="1304527">
                  <a:extLst>
                    <a:ext uri="{9D8B030D-6E8A-4147-A177-3AD203B41FA5}">
                      <a16:colId xmlns:a16="http://schemas.microsoft.com/office/drawing/2014/main" val="1223664600"/>
                    </a:ext>
                  </a:extLst>
                </a:gridCol>
                <a:gridCol w="1304527">
                  <a:extLst>
                    <a:ext uri="{9D8B030D-6E8A-4147-A177-3AD203B41FA5}">
                      <a16:colId xmlns:a16="http://schemas.microsoft.com/office/drawing/2014/main" val="98018130"/>
                    </a:ext>
                  </a:extLst>
                </a:gridCol>
                <a:gridCol w="1304527">
                  <a:extLst>
                    <a:ext uri="{9D8B030D-6E8A-4147-A177-3AD203B41FA5}">
                      <a16:colId xmlns:a16="http://schemas.microsoft.com/office/drawing/2014/main" val="409061981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s-CO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2018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2019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2020 (pr)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310336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/>
                        <a:t>Oficial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1,97%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2,22%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5,52%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5514349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/>
                        <a:t>No oficial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0,59%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0,52%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1,26%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1257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s-CO" dirty="0"/>
                        <a:t>Total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1,73%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1,93%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CO" dirty="0"/>
                        <a:t>4,80%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68309819"/>
                  </a:ext>
                </a:extLst>
              </a:tr>
            </a:tbl>
          </a:graphicData>
        </a:graphic>
      </p:graphicFrame>
      <p:sp>
        <p:nvSpPr>
          <p:cNvPr id="6" name="CuadroTexto 5">
            <a:extLst>
              <a:ext uri="{FF2B5EF4-FFF2-40B4-BE49-F238E27FC236}">
                <a16:creationId xmlns:a16="http://schemas.microsoft.com/office/drawing/2014/main" id="{64DE03BC-2FCA-4E7F-A653-A6291D38CE27}"/>
              </a:ext>
            </a:extLst>
          </p:cNvPr>
          <p:cNvSpPr txBox="1"/>
          <p:nvPr/>
        </p:nvSpPr>
        <p:spPr>
          <a:xfrm>
            <a:off x="147452" y="3228945"/>
            <a:ext cx="3367646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b="1" dirty="0">
                <a:solidFill>
                  <a:srgbClr val="000000"/>
                </a:solidFill>
                <a:latin typeface="Calibri" panose="020F0502020204030204" pitchFamily="34" charset="0"/>
              </a:rPr>
              <a:t>Por nivel: </a:t>
            </a:r>
          </a:p>
        </p:txBody>
      </p:sp>
      <p:sp>
        <p:nvSpPr>
          <p:cNvPr id="8" name="CuadroTexto 7">
            <a:extLst>
              <a:ext uri="{FF2B5EF4-FFF2-40B4-BE49-F238E27FC236}">
                <a16:creationId xmlns:a16="http://schemas.microsoft.com/office/drawing/2014/main" id="{543F3D37-2CD9-4654-9134-F8DC2091C289}"/>
              </a:ext>
            </a:extLst>
          </p:cNvPr>
          <p:cNvSpPr txBox="1"/>
          <p:nvPr/>
        </p:nvSpPr>
        <p:spPr>
          <a:xfrm>
            <a:off x="275606" y="3720072"/>
            <a:ext cx="11640786" cy="135421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Ø"/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En el total, la tasa de repitencia de secundaria aumentó de 2,34% en 2018 a 7,05 en 2020.</a:t>
            </a:r>
          </a:p>
          <a:p>
            <a:pPr marL="742950" lvl="1" indent="-285750">
              <a:spcBef>
                <a:spcPts val="300"/>
              </a:spcBef>
              <a:spcAft>
                <a:spcPts val="300"/>
              </a:spcAft>
              <a:buFont typeface="Calibri" panose="020F0502020204030204" pitchFamily="34" charset="0"/>
              <a:buChar char="‒"/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El cambio en el sector oficial fue de 2,57% a 7,87%.</a:t>
            </a:r>
          </a:p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Ø"/>
            </a:pPr>
            <a:r>
              <a:rPr lang="es-MX" dirty="0">
                <a:solidFill>
                  <a:srgbClr val="000000"/>
                </a:solidFill>
                <a:latin typeface="Calibri" panose="020F0502020204030204" pitchFamily="34" charset="0"/>
              </a:rPr>
              <a:t>En media, sector oficial, este indicador se multiplica por más de tres en este período (0.89% vs. 3,03%), mientras que en primaria se ubicó en niveles superiores al 5% en el último año (5,1%).   </a:t>
            </a:r>
          </a:p>
        </p:txBody>
      </p:sp>
    </p:spTree>
    <p:extLst>
      <p:ext uri="{BB962C8B-B14F-4D97-AF65-F5344CB8AC3E}">
        <p14:creationId xmlns:p14="http://schemas.microsoft.com/office/powerpoint/2010/main" val="13502637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3">
            <a:extLst>
              <a:ext uri="{FF2B5EF4-FFF2-40B4-BE49-F238E27FC236}">
                <a16:creationId xmlns:a16="http://schemas.microsoft.com/office/drawing/2014/main" id="{882C8461-9E70-403C-B9BD-24C8345CE583}"/>
              </a:ext>
            </a:extLst>
          </p:cNvPr>
          <p:cNvSpPr/>
          <p:nvPr/>
        </p:nvSpPr>
        <p:spPr>
          <a:xfrm>
            <a:off x="-1" y="0"/>
            <a:ext cx="12192000" cy="90802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2800" b="1" dirty="0">
                <a:solidFill>
                  <a:schemeClr val="bg1"/>
                </a:solidFill>
              </a:rPr>
              <a:t>Algunas consideraciones finales </a:t>
            </a:r>
            <a:endParaRPr lang="es-CO" sz="2800" u="sng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" name="CuadroTexto 19">
            <a:extLst>
              <a:ext uri="{FF2B5EF4-FFF2-40B4-BE49-F238E27FC236}">
                <a16:creationId xmlns:a16="http://schemas.microsoft.com/office/drawing/2014/main" id="{C5AEC505-95DB-4AEE-BEF6-0C527FC22394}"/>
              </a:ext>
            </a:extLst>
          </p:cNvPr>
          <p:cNvSpPr txBox="1"/>
          <p:nvPr/>
        </p:nvSpPr>
        <p:spPr>
          <a:xfrm>
            <a:off x="147452" y="1122405"/>
            <a:ext cx="11620995" cy="216982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dirty="0">
                <a:solidFill>
                  <a:srgbClr val="000000"/>
                </a:solidFill>
                <a:latin typeface="Calibri" panose="020F0502020204030204" pitchFamily="34" charset="0"/>
              </a:rPr>
              <a:t>Importancia de una correcta marcación de las variables de eficiencia para la focalización de la política y la toma de decisiones. </a:t>
            </a:r>
          </a:p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dirty="0">
                <a:solidFill>
                  <a:srgbClr val="000000"/>
                </a:solidFill>
                <a:latin typeface="Calibri" panose="020F0502020204030204" pitchFamily="34" charset="0"/>
              </a:rPr>
              <a:t>Análisis comprehensivo sobre la situación del sistema (sector oficial – sector no oficial). </a:t>
            </a:r>
          </a:p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dirty="0">
                <a:solidFill>
                  <a:srgbClr val="000000"/>
                </a:solidFill>
                <a:latin typeface="Calibri" panose="020F0502020204030204" pitchFamily="34" charset="0"/>
              </a:rPr>
              <a:t>Considerar múltiples indicadores (complementariedad) para el análisis de la eficiencia interna.</a:t>
            </a:r>
          </a:p>
          <a:p>
            <a:pPr marL="285750" indent="-285750">
              <a:spcBef>
                <a:spcPts val="300"/>
              </a:spcBef>
              <a:spcAft>
                <a:spcPts val="300"/>
              </a:spcAft>
              <a:buFont typeface="Wingdings" panose="05000000000000000000" pitchFamily="2" charset="2"/>
              <a:buChar char="§"/>
            </a:pPr>
            <a:r>
              <a:rPr lang="es-CO" sz="2000" dirty="0">
                <a:solidFill>
                  <a:srgbClr val="000000"/>
                </a:solidFill>
                <a:latin typeface="Calibri" panose="020F0502020204030204" pitchFamily="34" charset="0"/>
              </a:rPr>
              <a:t>Necesidad de seguimiento a lo que sucede en el transcurso del año, en el contexto de una serie histórica y con la perspectiva de las metas proyectadas por cada ETC.</a:t>
            </a:r>
          </a:p>
        </p:txBody>
      </p:sp>
    </p:spTree>
    <p:extLst>
      <p:ext uri="{BB962C8B-B14F-4D97-AF65-F5344CB8AC3E}">
        <p14:creationId xmlns:p14="http://schemas.microsoft.com/office/powerpoint/2010/main" val="217220902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19970</TotalTime>
  <Words>481</Words>
  <Application>Microsoft Office PowerPoint</Application>
  <PresentationFormat>Panorámica</PresentationFormat>
  <Paragraphs>73</Paragraphs>
  <Slides>6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Wingdings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Andrés Fernando Casas Moreno</dc:creator>
  <cp:lastModifiedBy>Andrés Fernando Casas Moreno</cp:lastModifiedBy>
  <cp:revision>1140</cp:revision>
  <cp:lastPrinted>2021-02-10T12:03:56Z</cp:lastPrinted>
  <dcterms:created xsi:type="dcterms:W3CDTF">2020-05-05T14:19:13Z</dcterms:created>
  <dcterms:modified xsi:type="dcterms:W3CDTF">2021-06-01T13:39:32Z</dcterms:modified>
</cp:coreProperties>
</file>

<file path=docProps/thumbnail.jpeg>
</file>